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1351" r:id="rId3"/>
    <p:sldId id="350" r:id="rId4"/>
    <p:sldId id="1280" r:id="rId5"/>
    <p:sldId id="1322" r:id="rId6"/>
    <p:sldId id="1323" r:id="rId7"/>
    <p:sldId id="1286" r:id="rId8"/>
    <p:sldId id="1318" r:id="rId9"/>
    <p:sldId id="1330" r:id="rId10"/>
    <p:sldId id="1331" r:id="rId11"/>
    <p:sldId id="1332" r:id="rId12"/>
    <p:sldId id="1333" r:id="rId13"/>
    <p:sldId id="1334" r:id="rId14"/>
    <p:sldId id="1335" r:id="rId15"/>
    <p:sldId id="1347" r:id="rId16"/>
    <p:sldId id="1336" r:id="rId17"/>
    <p:sldId id="1350" r:id="rId18"/>
    <p:sldId id="1343" r:id="rId19"/>
    <p:sldId id="1341" r:id="rId20"/>
    <p:sldId id="1340" r:id="rId21"/>
    <p:sldId id="1339" r:id="rId22"/>
    <p:sldId id="1338" r:id="rId23"/>
    <p:sldId id="1342" r:id="rId24"/>
    <p:sldId id="1316" r:id="rId25"/>
    <p:sldId id="1312" r:id="rId26"/>
    <p:sldId id="1299" r:id="rId27"/>
    <p:sldId id="1313" r:id="rId28"/>
    <p:sldId id="1314" r:id="rId29"/>
    <p:sldId id="1315" r:id="rId30"/>
    <p:sldId id="1319" r:id="rId31"/>
    <p:sldId id="1320" r:id="rId32"/>
    <p:sldId id="1344" r:id="rId33"/>
    <p:sldId id="1345" r:id="rId34"/>
    <p:sldId id="1346" r:id="rId35"/>
    <p:sldId id="1303" r:id="rId36"/>
    <p:sldId id="1325" r:id="rId37"/>
    <p:sldId id="1305" r:id="rId38"/>
    <p:sldId id="1306" r:id="rId39"/>
    <p:sldId id="1326" r:id="rId40"/>
    <p:sldId id="1287" r:id="rId41"/>
    <p:sldId id="1296" r:id="rId42"/>
    <p:sldId id="1297" r:id="rId43"/>
    <p:sldId id="1298" r:id="rId44"/>
    <p:sldId id="1300" r:id="rId45"/>
    <p:sldId id="277" r:id="rId46"/>
    <p:sldId id="278" r:id="rId47"/>
    <p:sldId id="1301" r:id="rId48"/>
    <p:sldId id="1302" r:id="rId49"/>
    <p:sldId id="986" r:id="rId50"/>
    <p:sldId id="311" r:id="rId51"/>
    <p:sldId id="312" r:id="rId52"/>
    <p:sldId id="313" r:id="rId53"/>
    <p:sldId id="993" r:id="rId54"/>
    <p:sldId id="994" r:id="rId55"/>
    <p:sldId id="321" r:id="rId56"/>
    <p:sldId id="984" r:id="rId57"/>
    <p:sldId id="1348" r:id="rId58"/>
    <p:sldId id="987" r:id="rId59"/>
    <p:sldId id="985" r:id="rId60"/>
    <p:sldId id="1006" r:id="rId61"/>
    <p:sldId id="1003" r:id="rId62"/>
    <p:sldId id="1022" r:id="rId63"/>
    <p:sldId id="10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2851"/>
  </p:normalViewPr>
  <p:slideViewPr>
    <p:cSldViewPr snapToGrid="0" snapToObjects="1">
      <p:cViewPr varScale="1">
        <p:scale>
          <a:sx n="93" d="100"/>
          <a:sy n="93" d="100"/>
        </p:scale>
        <p:origin x="1880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welfare program in Columbia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3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7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1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rnel_(image_processing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Kernel_(image_processing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Kernel_(image_processing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22</a:t>
            </a:r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 hierarchically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39240"/>
              </p:ext>
            </p:extLst>
          </p:nvPr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D61044-49D1-7543-8309-0CE1D6371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2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0638AC7-443E-E44D-B8CC-BBEE159AA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920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7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90637"/>
              </p:ext>
            </p:extLst>
          </p:nvPr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214026" y="2777434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/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D3CD55-DC18-864D-A02E-EA653EF28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26" y="5417518"/>
                <a:ext cx="4943733" cy="1231106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98B45-DA8A-2244-9827-A6D7E1441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0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29030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74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/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09820" marR="109820" marT="54910" marB="54910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EC4ABB6-DA71-2441-A7A2-164970FFBD48}"/>
              </a:ext>
            </a:extLst>
          </p:cNvPr>
          <p:cNvSpPr/>
          <p:nvPr/>
        </p:nvSpPr>
        <p:spPr>
          <a:xfrm>
            <a:off x="1712357" y="2772940"/>
            <a:ext cx="1335643" cy="1369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/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2∗−4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D1051C-1C13-7B4A-9C91-783996FA6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61" y="5472748"/>
                <a:ext cx="4600138" cy="1231106"/>
              </a:xfrm>
              <a:prstGeom prst="rect">
                <a:avLst/>
              </a:prstGeom>
              <a:blipFill>
                <a:blip r:embed="rId4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8F8C83-75E3-6646-89A0-98B95DDD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5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815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CE66-8989-8745-863D-2053A687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0F7B7-820E-1C4E-8785-55BC6C53F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convolutional filter is like a matrix version of a dot product.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D17276-204C-4845-888B-F4B18C0F3B00}"/>
              </a:ext>
            </a:extLst>
          </p:cNvPr>
          <p:cNvGraphicFramePr>
            <a:graphicFrameLocks noGrp="1"/>
          </p:cNvGraphicFramePr>
          <p:nvPr/>
        </p:nvGraphicFramePr>
        <p:xfrm>
          <a:off x="1254551" y="2772940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6E275-184E-954F-B28C-754569C6C43F}"/>
              </a:ext>
            </a:extLst>
          </p:cNvPr>
          <p:cNvGraphicFramePr>
            <a:graphicFrameLocks noGrp="1"/>
          </p:cNvGraphicFramePr>
          <p:nvPr/>
        </p:nvGraphicFramePr>
        <p:xfrm>
          <a:off x="5027173" y="3391646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5409A0-9F9C-0A49-A371-073FA250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13325"/>
              </p:ext>
            </p:extLst>
          </p:nvPr>
        </p:nvGraphicFramePr>
        <p:xfrm>
          <a:off x="7892101" y="3189370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/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19BC09-5C00-C845-8CE5-6F3C8D7F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874" y="3938178"/>
                <a:ext cx="290143" cy="369332"/>
              </a:xfrm>
              <a:prstGeom prst="rect">
                <a:avLst/>
              </a:prstGeom>
              <a:blipFill>
                <a:blip r:embed="rId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/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7D0B91-2922-5442-801B-F1804ED8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69" y="3938177"/>
                <a:ext cx="209993" cy="369332"/>
              </a:xfrm>
              <a:prstGeom prst="rect">
                <a:avLst/>
              </a:prstGeom>
              <a:blipFill>
                <a:blip r:embed="rId4"/>
                <a:stretch>
                  <a:fillRect l="-17647" r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52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1CF84-64C5-B645-ABD3-9D88015B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728" y="1914237"/>
            <a:ext cx="1149455" cy="1004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BF2D9-B084-1841-ABFC-45B08BAF3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24" y="1868894"/>
            <a:ext cx="1285218" cy="1123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BE06F-FF83-414A-B5F5-205D3DF46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3042795"/>
            <a:ext cx="1285218" cy="112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6AC00-7B4F-2947-8487-3EFC04828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4216696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F5FD6-2292-144E-8764-42F029EA3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467" y="5384113"/>
            <a:ext cx="1285218" cy="112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19604-9898-A744-A118-BE656A899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183" y="4222150"/>
            <a:ext cx="1285218" cy="1123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F4D27-B600-F741-889A-D55E48764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"/>
          <a:stretch/>
        </p:blipFill>
        <p:spPr>
          <a:xfrm>
            <a:off x="2585260" y="1460876"/>
            <a:ext cx="6068876" cy="5080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CE022-15DE-2C41-8045-020361A34FBE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AE4AF-EC23-6D41-A060-4EBE14CF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B4B75-85A0-AA2D-AF09-8CECF7015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565" y="4420933"/>
            <a:ext cx="1285218" cy="11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3D47B-0DB4-DA4C-A97D-8BDF7E172E4A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7089E-7FED-A94A-AD30-EFCDC9F5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4873739"/>
            <a:ext cx="1285218" cy="1123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D4E10-43C3-7140-8B95-D22294DA5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4765224"/>
            <a:ext cx="1481739" cy="1295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2C120-3A4C-DE4F-9556-B396878EC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6A7E88-2134-F541-B648-1E771F30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372" y="3548627"/>
            <a:ext cx="1285218" cy="1123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16965-8664-094F-8173-9DF7EFDCB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92" y="3440112"/>
            <a:ext cx="1481739" cy="12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Homework 5 is due Dec 2 (Friday)</a:t>
            </a:r>
          </a:p>
          <a:p>
            <a:endParaRPr lang="en-US" dirty="0"/>
          </a:p>
          <a:p>
            <a:r>
              <a:rPr lang="en-US" dirty="0"/>
              <a:t>Exam 2 will be on Dec 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2"/>
            <a:r>
              <a:rPr lang="en-US" dirty="0"/>
              <a:t>Note though knowledge is cumulative, so we still assume you know the concepts earlier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Dec 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81BC-AC25-1842-88E8-5522CD9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Filters</a:t>
            </a:r>
          </a:p>
        </p:txBody>
      </p:sp>
      <p:pic>
        <p:nvPicPr>
          <p:cNvPr id="6" name="Content Placeholder 10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87621B5-1705-884F-B41C-9DF5676FC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331" y="3412674"/>
            <a:ext cx="6819900" cy="270510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D5EA6-5420-6648-80E1-6BF7411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331" y="1701800"/>
            <a:ext cx="6819900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D3860-C87C-F141-B7AA-060665B9D232}"/>
              </a:ext>
            </a:extLst>
          </p:cNvPr>
          <p:cNvSpPr txBox="1"/>
          <p:nvPr/>
        </p:nvSpPr>
        <p:spPr>
          <a:xfrm>
            <a:off x="3338174" y="6612051"/>
            <a:ext cx="711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https://en.wikipedia.org/wiki/Kernel_(image_processing)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D345B7-2FEB-B341-96E1-D92276F0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4406"/>
            <a:ext cx="130587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1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526-7B74-FE40-B1F0-C9F10F06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EC68-B467-2749-85A1-63B0E941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940730" cy="4351338"/>
          </a:xfrm>
        </p:spPr>
        <p:txBody>
          <a:bodyPr/>
          <a:lstStyle/>
          <a:p>
            <a:r>
              <a:rPr lang="en-US" dirty="0"/>
              <a:t>Convolutions can be represented by a network structure</a:t>
            </a:r>
          </a:p>
          <a:p>
            <a:pPr lvl="1"/>
            <a:r>
              <a:rPr lang="en-US" dirty="0"/>
              <a:t>Nodes in the previous layer are only connected to “adjacent” nodes in the next layer.</a:t>
            </a:r>
          </a:p>
          <a:p>
            <a:pPr lvl="1"/>
            <a:r>
              <a:rPr lang="en-US" dirty="0"/>
              <a:t>Many of the weights have the same value.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F3F929-A19D-1546-8257-B9DB2B280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464277"/>
              </p:ext>
            </p:extLst>
          </p:nvPr>
        </p:nvGraphicFramePr>
        <p:xfrm>
          <a:off x="1487306" y="3714096"/>
          <a:ext cx="2699808" cy="26998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4996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2144324515"/>
                    </a:ext>
                  </a:extLst>
                </a:gridCol>
                <a:gridCol w="449968">
                  <a:extLst>
                    <a:ext uri="{9D8B030D-6E8A-4147-A177-3AD203B41FA5}">
                      <a16:colId xmlns:a16="http://schemas.microsoft.com/office/drawing/2014/main" val="3579633328"/>
                    </a:ext>
                  </a:extLst>
                </a:gridCol>
              </a:tblGrid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1444494164"/>
                  </a:ext>
                </a:extLst>
              </a:tr>
              <a:tr h="44996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393365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AFD411-5D7A-5C4E-8D8B-5739E15E5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1928"/>
              </p:ext>
            </p:extLst>
          </p:nvPr>
        </p:nvGraphicFramePr>
        <p:xfrm>
          <a:off x="5259928" y="4332802"/>
          <a:ext cx="1462395" cy="146239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87465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87465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</a:tblGrid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-4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87465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12492" marR="112492" marT="56246" marB="562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12492" marR="112492" marT="56246" marB="56246"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/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20DCDF-13C3-9649-BD5F-5380D8B2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15" y="4879334"/>
                <a:ext cx="209993" cy="369332"/>
              </a:xfrm>
              <a:prstGeom prst="rect">
                <a:avLst/>
              </a:prstGeom>
              <a:blipFill>
                <a:blip r:embed="rId3"/>
                <a:stretch>
                  <a:fillRect l="-23529"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57F8CB-FD8F-5443-B8DE-45485C253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803114"/>
              </p:ext>
            </p:extLst>
          </p:nvPr>
        </p:nvGraphicFramePr>
        <p:xfrm>
          <a:off x="8124856" y="4130526"/>
          <a:ext cx="1866948" cy="186694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466737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466737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4667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/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B0ECB8-E7DA-0245-AE31-39DDB840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629" y="4879334"/>
                <a:ext cx="290143" cy="369332"/>
              </a:xfrm>
              <a:prstGeom prst="rect">
                <a:avLst/>
              </a:prstGeom>
              <a:blipFill>
                <a:blip r:embed="rId4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BEDA40DE-686F-1146-8AC1-064D73688E86}"/>
              </a:ext>
            </a:extLst>
          </p:cNvPr>
          <p:cNvSpPr/>
          <p:nvPr/>
        </p:nvSpPr>
        <p:spPr>
          <a:xfrm>
            <a:off x="1460436" y="3685069"/>
            <a:ext cx="1376774" cy="13789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9F61B4-030D-5C4A-9CF1-7F4A7F9B1B44}"/>
              </a:ext>
            </a:extLst>
          </p:cNvPr>
          <p:cNvSpPr/>
          <p:nvPr/>
        </p:nvSpPr>
        <p:spPr>
          <a:xfrm>
            <a:off x="8124856" y="4138431"/>
            <a:ext cx="453879" cy="4668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6590A-5CC4-0A40-A22C-6E32B7D2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4960-B1CE-7B46-894F-87970565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7808"/>
          </a:xfrm>
        </p:spPr>
        <p:txBody>
          <a:bodyPr>
            <a:normAutofit/>
          </a:bodyPr>
          <a:lstStyle/>
          <a:p>
            <a:r>
              <a:rPr lang="en-US" dirty="0"/>
              <a:t>Commonly used in convolutional neural networks.</a:t>
            </a:r>
            <a:br>
              <a:rPr lang="en-US" sz="1200" dirty="0"/>
            </a:br>
            <a:br>
              <a:rPr lang="en-US" sz="1200" dirty="0"/>
            </a:br>
            <a:r>
              <a:rPr lang="en-US" dirty="0"/>
              <a:t>A subsampling / down-sampling process:</a:t>
            </a:r>
          </a:p>
          <a:p>
            <a:endParaRPr lang="en-US" sz="200" dirty="0"/>
          </a:p>
          <a:p>
            <a:pPr lvl="1"/>
            <a:r>
              <a:rPr lang="en-US" dirty="0"/>
              <a:t>Combines multiple adjacent nodes into a single node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Reduce the dimensionality of input. More robust to noise.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9E9E8-3D07-D145-8981-64FB384F5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89813"/>
              </p:ext>
            </p:extLst>
          </p:nvPr>
        </p:nvGraphicFramePr>
        <p:xfrm>
          <a:off x="1831717" y="3549425"/>
          <a:ext cx="2267832" cy="2267832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3600192417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4289658554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63059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-5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1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/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</m:oMath>
                  </m:oMathPara>
                </a14:m>
                <a:endParaRPr lang="en-US" sz="2400" b="0" i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i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pooling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966EE3-EEC5-2D45-AE01-DD654DEB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29" y="4170319"/>
                <a:ext cx="1221809" cy="738664"/>
              </a:xfrm>
              <a:prstGeom prst="rect">
                <a:avLst/>
              </a:prstGeom>
              <a:blipFill>
                <a:blip r:embed="rId3"/>
                <a:stretch>
                  <a:fillRect l="-15464" r="-4124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3F3D1A7-0EB3-8A40-92A9-551BEE491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78505"/>
              </p:ext>
            </p:extLst>
          </p:nvPr>
        </p:nvGraphicFramePr>
        <p:xfrm>
          <a:off x="6375785" y="3972693"/>
          <a:ext cx="1133916" cy="1133916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566958">
                  <a:extLst>
                    <a:ext uri="{9D8B030D-6E8A-4147-A177-3AD203B41FA5}">
                      <a16:colId xmlns:a16="http://schemas.microsoft.com/office/drawing/2014/main" val="3938681249"/>
                    </a:ext>
                  </a:extLst>
                </a:gridCol>
                <a:gridCol w="566958">
                  <a:extLst>
                    <a:ext uri="{9D8B030D-6E8A-4147-A177-3AD203B41FA5}">
                      <a16:colId xmlns:a16="http://schemas.microsoft.com/office/drawing/2014/main" val="958343021"/>
                    </a:ext>
                  </a:extLst>
                </a:gridCol>
              </a:tblGrid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-2</a:t>
                      </a:r>
                    </a:p>
                  </a:txBody>
                  <a:tcPr marL="133402" marR="133402" marT="66701" marB="66701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798777"/>
                  </a:ext>
                </a:extLst>
              </a:tr>
              <a:tr h="56695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marL="133402" marR="133402" marT="66701" marB="66701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37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3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ics of the Classic CNN -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8" y="7318979"/>
            <a:ext cx="9035166" cy="402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8757" cy="1325563"/>
          </a:xfrm>
        </p:spPr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Captures the localized properties of features</a:t>
            </a:r>
          </a:p>
          <a:p>
            <a:pPr lvl="1"/>
            <a:r>
              <a:rPr lang="en-US" dirty="0"/>
              <a:t>Particularly suitable for computer vision (images)</a:t>
            </a:r>
          </a:p>
          <a:p>
            <a:pPr lvl="1"/>
            <a:r>
              <a:rPr lang="en-US" dirty="0"/>
              <a:t>Go (</a:t>
            </a:r>
            <a:r>
              <a:rPr lang="en-US" dirty="0" err="1"/>
              <a:t>AlphaGo</a:t>
            </a:r>
            <a:r>
              <a:rPr lang="en-US" dirty="0"/>
              <a:t>) is another famous application of CNN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59C580-A9B2-3E4A-A8F9-5F42E57BD814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110F8C-9849-9D42-B605-04FEED8C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07" y="3290822"/>
            <a:ext cx="9756908" cy="30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4280-7EE7-5D43-8C85-E24B72BA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9974" cy="1325563"/>
          </a:xfrm>
        </p:spPr>
        <p:txBody>
          <a:bodyPr/>
          <a:lstStyle/>
          <a:p>
            <a:r>
              <a:rPr lang="en-US" dirty="0"/>
              <a:t>Another Example Network Structure </a:t>
            </a:r>
            <a:r>
              <a:rPr lang="en-US" sz="1800" dirty="0">
                <a:solidFill>
                  <a:schemeClr val="accent1"/>
                </a:solidFill>
              </a:rPr>
              <a:t>[Safe to Skip for the Exam]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00D3-0BFE-0842-917A-A831757C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Aim to deal with time-series data, such as natural language processing</a:t>
            </a:r>
          </a:p>
          <a:p>
            <a:pPr lvl="1"/>
            <a:r>
              <a:rPr lang="en-US" dirty="0"/>
              <a:t>Using hidden layers to store temporal information</a:t>
            </a:r>
          </a:p>
          <a:p>
            <a:pPr lvl="1"/>
            <a:r>
              <a:rPr lang="en-US" dirty="0"/>
              <a:t>Allow previous outputs to be used as inputs and keep hidden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887B6-948A-104F-B0B5-8C25FB1BAF87}"/>
              </a:ext>
            </a:extLst>
          </p:cNvPr>
          <p:cNvSpPr txBox="1"/>
          <p:nvPr/>
        </p:nvSpPr>
        <p:spPr>
          <a:xfrm>
            <a:off x="4237463" y="6492875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[Images from Wikipedia]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B6A0B-12F6-5E4A-BB15-6F7D165D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58" y="3620430"/>
            <a:ext cx="1910352" cy="2637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6F8D61-AE3A-654C-8A45-F7B7ECFE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675" y="3590813"/>
            <a:ext cx="6392691" cy="2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704"/>
            <a:ext cx="10515600" cy="2852737"/>
          </a:xfrm>
        </p:spPr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initialization matters in deep learning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Error is nonconvex in NN</a:t>
            </a:r>
          </a:p>
          <a:p>
            <a:pPr marL="342900" indent="-342900">
              <a:buFontTx/>
              <a:buChar char="-"/>
            </a:pPr>
            <a:r>
              <a:rPr lang="en-US" dirty="0"/>
              <a:t>Vanishing/exploding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matters.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different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93944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all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is a bad idea</a:t>
            </a:r>
          </a:p>
          <a:p>
            <a:pPr lvl="1"/>
            <a:r>
              <a:rPr lang="en-US" dirty="0"/>
              <a:t>Q6b of HW1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Hint: Look at the backpropagation formulation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 that might be closer to the optimal</a:t>
            </a:r>
          </a:p>
          <a:p>
            <a:pPr lvl="1"/>
            <a:r>
              <a:rPr lang="en-US" dirty="0"/>
              <a:t>E.g., using autoencoder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/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9286D2-C3FB-C244-8D7E-BA4D04F7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482" y="4371464"/>
                <a:ext cx="6098518" cy="506870"/>
              </a:xfrm>
              <a:prstGeom prst="rect">
                <a:avLst/>
              </a:prstGeom>
              <a:blipFill>
                <a:blip r:embed="rId2"/>
                <a:stretch>
                  <a:fillRect t="-70000" b="-1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0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0F63D8-5310-A548-BEBB-94586AD8A2B5}"/>
              </a:ext>
            </a:extLst>
          </p:cNvPr>
          <p:cNvSpPr txBox="1"/>
          <p:nvPr/>
        </p:nvSpPr>
        <p:spPr>
          <a:xfrm>
            <a:off x="6650181" y="3203344"/>
            <a:ext cx="161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……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B2A2DEA-DB26-2542-9980-B45DB9AC81A0}"/>
              </a:ext>
            </a:extLst>
          </p:cNvPr>
          <p:cNvSpPr/>
          <p:nvPr/>
        </p:nvSpPr>
        <p:spPr>
          <a:xfrm>
            <a:off x="4942294" y="2126149"/>
            <a:ext cx="1327497" cy="29597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6591F9-CFB1-6246-8D3A-3A468717374A}"/>
              </a:ext>
            </a:extLst>
          </p:cNvPr>
          <p:cNvSpPr txBox="1"/>
          <p:nvPr/>
        </p:nvSpPr>
        <p:spPr>
          <a:xfrm>
            <a:off x="4771448" y="5444499"/>
            <a:ext cx="68825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hidden layer can be considered as a feature transform.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Can we ensure this transformation contain as much information </a:t>
            </a:r>
            <a:br>
              <a:rPr lang="en-US" sz="2000" dirty="0"/>
            </a:br>
            <a:r>
              <a:rPr lang="en-US" sz="2000" dirty="0"/>
              <a:t>about the original input as possible?</a:t>
            </a:r>
          </a:p>
        </p:txBody>
      </p:sp>
    </p:spTree>
    <p:extLst>
      <p:ext uri="{BB962C8B-B14F-4D97-AF65-F5344CB8AC3E}">
        <p14:creationId xmlns:p14="http://schemas.microsoft.com/office/powerpoint/2010/main" val="36723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/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Minimize error of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acc>
                      </m:e>
                    </m:d>
                  </m:oMath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53CE7A-1561-A740-AF45-72BA62C9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80" y="6177295"/>
                <a:ext cx="3502754" cy="550022"/>
              </a:xfrm>
              <a:prstGeom prst="rect">
                <a:avLst/>
              </a:prstGeom>
              <a:blipFill>
                <a:blip r:embed="rId15"/>
                <a:stretch>
                  <a:fillRect l="-5054"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959D-45B9-8647-B34B-D7FD2563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/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2961C28-126B-0A49-BF36-E42BFB89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653" y="2792369"/>
                <a:ext cx="638978" cy="641733"/>
              </a:xfrm>
              <a:prstGeom prst="ellipse">
                <a:avLst/>
              </a:prstGeom>
              <a:blipFill>
                <a:blip r:embed="rId3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/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8632115-A34F-0249-9071-F9144EC50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5236059"/>
                <a:ext cx="638978" cy="641733"/>
              </a:xfrm>
              <a:prstGeom prst="ellipse">
                <a:avLst/>
              </a:prstGeom>
              <a:blipFill>
                <a:blip r:embed="rId4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/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C4E46F4-3B3E-0247-9DBE-D5A2155A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197" y="3735897"/>
                <a:ext cx="638978" cy="641733"/>
              </a:xfrm>
              <a:prstGeom prst="ellipse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/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4BBBD0-4285-6041-A06A-089E551EC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603" y="4668344"/>
                <a:ext cx="118622" cy="276999"/>
              </a:xfrm>
              <a:prstGeom prst="rect">
                <a:avLst/>
              </a:prstGeom>
              <a:blipFill>
                <a:blip r:embed="rId6"/>
                <a:stretch>
                  <a:fillRect l="-40000" r="-4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6AB1-56DB-504F-96DD-2B83445EBE1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7755" y="3113236"/>
            <a:ext cx="1688898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350A7C-8ADF-324E-81EA-FD558DBD72C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17755" y="3585000"/>
            <a:ext cx="1684442" cy="47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DD74AF-DB4B-BA42-9167-3FA5366785F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7755" y="3585000"/>
            <a:ext cx="1684442" cy="197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D08D8-B3B3-094B-824B-F88C96EE2DD1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912347" y="3113236"/>
            <a:ext cx="1694306" cy="128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E5899-C7F2-6049-A994-D0FCD768C282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912347" y="4056764"/>
            <a:ext cx="1689850" cy="33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9E116-0A1D-9242-BB83-7D5618178D1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12347" y="4396253"/>
            <a:ext cx="1689850" cy="116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0DB497-842A-264D-9329-7FA86006303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5922211" y="2792369"/>
            <a:ext cx="1684442" cy="32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7C23EB-99EB-2548-A399-71A7F78654C6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922211" y="2792369"/>
            <a:ext cx="1679986" cy="126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8247C4-1668-A646-9EF3-85F87FC06378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5922211" y="2792369"/>
            <a:ext cx="1679986" cy="276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45FD039-663D-A247-AFF8-5738D6235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/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0D1C6B-D869-7742-80E3-5781566FE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3269497"/>
                <a:ext cx="638978" cy="64173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/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67FF9FC-BA7C-D448-840D-A757F4A7C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4084744"/>
                <a:ext cx="638978" cy="64173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/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A2B5FE3-7A7F-B248-BFBB-614D8FE4E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33" y="2471502"/>
                <a:ext cx="638978" cy="641733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/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228608D-50E8-5B4D-AC16-AE6FC3BF96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2792369"/>
                <a:ext cx="638978" cy="64173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/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3B35-C0EC-3A4C-957A-5FB84D331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133" y="5236059"/>
                <a:ext cx="638978" cy="641733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/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8712470-B4A7-7B48-A01D-714395D6A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269" y="1854046"/>
                <a:ext cx="638978" cy="641733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/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AB56D62-57B4-A940-8F52-95CC1E1BDE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3735897"/>
                <a:ext cx="638978" cy="64173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/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779578-1107-AB46-A587-AE7E92529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991" y="4668345"/>
                <a:ext cx="118622" cy="276999"/>
              </a:xfrm>
              <a:prstGeom prst="rect">
                <a:avLst/>
              </a:prstGeom>
              <a:blipFill>
                <a:blip r:embed="rId14"/>
                <a:stretch>
                  <a:fillRect l="-36364" r="-2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52136D-2508-5643-A275-DB2AAD83862A}"/>
              </a:ext>
            </a:extLst>
          </p:cNvPr>
          <p:cNvCxnSpPr>
            <a:stCxn id="41" idx="6"/>
            <a:endCxn id="36" idx="2"/>
          </p:cNvCxnSpPr>
          <p:nvPr/>
        </p:nvCxnSpPr>
        <p:spPr>
          <a:xfrm>
            <a:off x="3603247" y="2174913"/>
            <a:ext cx="1679986" cy="1415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F239F0-AE84-CE40-82B9-4814EA62B8EA}"/>
              </a:ext>
            </a:extLst>
          </p:cNvPr>
          <p:cNvCxnSpPr>
            <a:cxnSpLocks/>
            <a:stCxn id="41" idx="6"/>
            <a:endCxn id="37" idx="2"/>
          </p:cNvCxnSpPr>
          <p:nvPr/>
        </p:nvCxnSpPr>
        <p:spPr>
          <a:xfrm>
            <a:off x="3603247" y="2174913"/>
            <a:ext cx="1679986" cy="2230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F40DF5-6A3B-F54F-A97E-5BF706989F51}"/>
              </a:ext>
            </a:extLst>
          </p:cNvPr>
          <p:cNvCxnSpPr>
            <a:cxnSpLocks/>
            <a:stCxn id="39" idx="6"/>
            <a:endCxn id="36" idx="2"/>
          </p:cNvCxnSpPr>
          <p:nvPr/>
        </p:nvCxnSpPr>
        <p:spPr>
          <a:xfrm>
            <a:off x="3603247" y="3113236"/>
            <a:ext cx="1679986" cy="47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F41C46-F0FD-D44D-B95A-983DA256C674}"/>
              </a:ext>
            </a:extLst>
          </p:cNvPr>
          <p:cNvCxnSpPr>
            <a:cxnSpLocks/>
            <a:stCxn id="39" idx="6"/>
            <a:endCxn id="37" idx="2"/>
          </p:cNvCxnSpPr>
          <p:nvPr/>
        </p:nvCxnSpPr>
        <p:spPr>
          <a:xfrm>
            <a:off x="3603247" y="3113236"/>
            <a:ext cx="1679986" cy="12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24C0FC-434D-2440-B48C-4DB081B4F784}"/>
              </a:ext>
            </a:extLst>
          </p:cNvPr>
          <p:cNvCxnSpPr>
            <a:cxnSpLocks/>
            <a:stCxn id="42" idx="6"/>
            <a:endCxn id="36" idx="2"/>
          </p:cNvCxnSpPr>
          <p:nvPr/>
        </p:nvCxnSpPr>
        <p:spPr>
          <a:xfrm flipV="1">
            <a:off x="3598791" y="3590364"/>
            <a:ext cx="1684442" cy="46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33C13B-4324-1C4A-B996-49882DD872B7}"/>
              </a:ext>
            </a:extLst>
          </p:cNvPr>
          <p:cNvCxnSpPr>
            <a:cxnSpLocks/>
            <a:stCxn id="42" idx="6"/>
            <a:endCxn id="37" idx="2"/>
          </p:cNvCxnSpPr>
          <p:nvPr/>
        </p:nvCxnSpPr>
        <p:spPr>
          <a:xfrm>
            <a:off x="3598791" y="4056764"/>
            <a:ext cx="1684442" cy="34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B6E489-F8A1-454C-9AAF-2EFA69FB0F62}"/>
              </a:ext>
            </a:extLst>
          </p:cNvPr>
          <p:cNvCxnSpPr>
            <a:cxnSpLocks/>
            <a:stCxn id="40" idx="6"/>
            <a:endCxn id="36" idx="2"/>
          </p:cNvCxnSpPr>
          <p:nvPr/>
        </p:nvCxnSpPr>
        <p:spPr>
          <a:xfrm flipV="1">
            <a:off x="3589111" y="3590364"/>
            <a:ext cx="1694122" cy="196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8F66B-BD73-E140-92C7-12A22E587A8A}"/>
              </a:ext>
            </a:extLst>
          </p:cNvPr>
          <p:cNvCxnSpPr>
            <a:cxnSpLocks/>
            <a:stCxn id="40" idx="6"/>
            <a:endCxn id="37" idx="2"/>
          </p:cNvCxnSpPr>
          <p:nvPr/>
        </p:nvCxnSpPr>
        <p:spPr>
          <a:xfrm flipV="1">
            <a:off x="3589111" y="4405611"/>
            <a:ext cx="1694122" cy="115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C131082-1A1D-3542-B495-D43C0F3B48DC}"/>
              </a:ext>
            </a:extLst>
          </p:cNvPr>
          <p:cNvSpPr/>
          <p:nvPr/>
        </p:nvSpPr>
        <p:spPr>
          <a:xfrm>
            <a:off x="4921515" y="1869116"/>
            <a:ext cx="3519577" cy="4623759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ADA439-D17F-8C49-89DC-D28B1794CDDF}"/>
              </a:ext>
            </a:extLst>
          </p:cNvPr>
          <p:cNvSpPr/>
          <p:nvPr/>
        </p:nvSpPr>
        <p:spPr>
          <a:xfrm>
            <a:off x="2600323" y="1514191"/>
            <a:ext cx="3519577" cy="4623759"/>
          </a:xfrm>
          <a:prstGeom prst="rect">
            <a:avLst/>
          </a:prstGeom>
          <a:solidFill>
            <a:schemeClr val="accent1">
              <a:tint val="65000"/>
              <a:alpha val="2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86A7D8-127B-C140-90CD-BD6A8147E48E}"/>
              </a:ext>
            </a:extLst>
          </p:cNvPr>
          <p:cNvSpPr txBox="1"/>
          <p:nvPr/>
        </p:nvSpPr>
        <p:spPr>
          <a:xfrm>
            <a:off x="3219991" y="619762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1AD769-2E97-0B4F-86C7-2758C144A305}"/>
              </a:ext>
            </a:extLst>
          </p:cNvPr>
          <p:cNvSpPr txBox="1"/>
          <p:nvPr/>
        </p:nvSpPr>
        <p:spPr>
          <a:xfrm>
            <a:off x="5936167" y="6477439"/>
            <a:ext cx="166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30458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5C03-EE53-DA46-807C-9596AB54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Stuffs for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E13FC-92C5-2045-9261-868B35D2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45923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Nets (GAN)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 Competition: Generator vs Discriminator</a:t>
            </a:r>
          </a:p>
          <a:p>
            <a:pPr lvl="1"/>
            <a:r>
              <a:rPr lang="en-US" dirty="0"/>
              <a:t>Discriminator wants to correctly classify the images (true images or not)</a:t>
            </a:r>
          </a:p>
          <a:p>
            <a:pPr lvl="1"/>
            <a:r>
              <a:rPr lang="en-US" dirty="0"/>
              <a:t>Generator wants to generate images that discriminator can’t classify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90" y="3343801"/>
            <a:ext cx="8138301" cy="31490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324D8A-40CA-FF4D-B7CC-7E37979B07A3}"/>
              </a:ext>
            </a:extLst>
          </p:cNvPr>
          <p:cNvSpPr/>
          <p:nvPr/>
        </p:nvSpPr>
        <p:spPr>
          <a:xfrm>
            <a:off x="1620644" y="6014224"/>
            <a:ext cx="1806497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98186-D761-4243-815B-97B47D737CA9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73333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49" y="125998"/>
            <a:ext cx="8575702" cy="57485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9556" y="6176963"/>
            <a:ext cx="6404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https://thisPersonDoesNotExist.com/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10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AC0E-C7F7-4140-BB39-AE3BED5D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19DD-9A4B-C64B-B5C4-8354FB6BF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014" y="1825625"/>
            <a:ext cx="762743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Informal intuitions:</a:t>
            </a:r>
          </a:p>
          <a:p>
            <a:pPr lvl="1"/>
            <a:r>
              <a:rPr lang="en-US" dirty="0"/>
              <a:t>Recall that we can treat hidden layers as </a:t>
            </a:r>
            <a:r>
              <a:rPr lang="en-US" dirty="0">
                <a:solidFill>
                  <a:schemeClr val="accent2"/>
                </a:solidFill>
              </a:rPr>
              <a:t>feature transforms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Deep learning is learning </a:t>
            </a:r>
            <a:r>
              <a:rPr lang="en-US" dirty="0">
                <a:solidFill>
                  <a:schemeClr val="accent2"/>
                </a:solidFill>
              </a:rPr>
              <a:t>representation</a:t>
            </a:r>
            <a:r>
              <a:rPr lang="en-US" dirty="0"/>
              <a:t> of data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How to achieve style transfer: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content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Learn a </a:t>
            </a:r>
            <a:r>
              <a:rPr lang="en-US" dirty="0">
                <a:solidFill>
                  <a:schemeClr val="accent2"/>
                </a:solidFill>
              </a:rPr>
              <a:t>style representation </a:t>
            </a:r>
            <a:r>
              <a:rPr lang="en-US" dirty="0"/>
              <a:t>for an image using hidden layers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Compute an image that jointly minimizes the distance from the content image’s content representation and the style image’s style representation</a:t>
            </a:r>
          </a:p>
          <a:p>
            <a:pPr lvl="2">
              <a:lnSpc>
                <a:spcPct val="130000"/>
              </a:lnSpc>
            </a:pPr>
            <a:r>
              <a:rPr lang="en-US" dirty="0">
                <a:hlinkClick r:id="rId2"/>
              </a:rPr>
              <a:t>https://arxiv.org/pdf/1508.06576.pdf</a:t>
            </a:r>
            <a:endParaRPr lang="en-US" dirty="0"/>
          </a:p>
        </p:txBody>
      </p:sp>
      <p:pic>
        <p:nvPicPr>
          <p:cNvPr id="4" name="Picture 3" descr="A picture containing photo, different, showing, colorful&#10;&#10;Description automatically generated">
            <a:extLst>
              <a:ext uri="{FF2B5EF4-FFF2-40B4-BE49-F238E27FC236}">
                <a16:creationId xmlns:a16="http://schemas.microsoft.com/office/drawing/2014/main" id="{28BBA604-F048-4E44-878E-71CAA99F7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7" y="1825625"/>
            <a:ext cx="3765844" cy="4291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F841B9-AF83-C24A-A167-302747D1A8C1}"/>
              </a:ext>
            </a:extLst>
          </p:cNvPr>
          <p:cNvSpPr txBox="1"/>
          <p:nvPr/>
        </p:nvSpPr>
        <p:spPr>
          <a:xfrm>
            <a:off x="4770540" y="637283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1640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490468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DC45241-A375-8E4A-9E75-2BBC702D1FC9}"/>
              </a:ext>
            </a:extLst>
          </p:cNvPr>
          <p:cNvSpPr txBox="1"/>
          <p:nvPr/>
        </p:nvSpPr>
        <p:spPr>
          <a:xfrm>
            <a:off x="8504664" y="1427582"/>
            <a:ext cx="22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Feed-forward</a:t>
            </a:r>
            <a:r>
              <a:rPr lang="en-US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Flashback to RBF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1D-8447-534C-8A3C-3C0FE78D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02B64-DEBF-9140-9F33-8D8DD40A0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8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108977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742C-9B90-BF44-998A-7CE89608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2465-6053-1642-93AF-97E8CEC58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more recently, people start to call it “performative prediction”</a:t>
            </a:r>
          </a:p>
        </p:txBody>
      </p:sp>
    </p:spTree>
    <p:extLst>
      <p:ext uri="{BB962C8B-B14F-4D97-AF65-F5344CB8AC3E}">
        <p14:creationId xmlns:p14="http://schemas.microsoft.com/office/powerpoint/2010/main" val="3322306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E59FA-3F0B-0046-9B86-DC1D829CB6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13" y="1895182"/>
            <a:ext cx="7027636" cy="256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69D31-88FE-A84A-A91B-ACD38C92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FACC-75ED-3949-9289-4B2A1CE82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6566" cy="5267506"/>
          </a:xfrm>
        </p:spPr>
        <p:txBody>
          <a:bodyPr>
            <a:normAutofit/>
          </a:bodyPr>
          <a:lstStyle/>
          <a:p>
            <a:r>
              <a:rPr lang="en-US" dirty="0"/>
              <a:t>Standard setup of (supervised)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Finding patterns from the given training datasets</a:t>
            </a:r>
          </a:p>
          <a:p>
            <a:pPr lvl="1"/>
            <a:r>
              <a:rPr lang="en-US" dirty="0"/>
              <a:t>Use the pattern to make predictions on new testing data</a:t>
            </a:r>
          </a:p>
          <a:p>
            <a:endParaRPr lang="en-US" dirty="0"/>
          </a:p>
          <a:p>
            <a:r>
              <a:rPr lang="en-US" dirty="0"/>
              <a:t>Fundamental assumption:</a:t>
            </a:r>
          </a:p>
          <a:p>
            <a:pPr lvl="1"/>
            <a:r>
              <a:rPr lang="en-US" dirty="0"/>
              <a:t>Training and testing data points are </a:t>
            </a:r>
            <a:r>
              <a:rPr lang="en-US" dirty="0" err="1"/>
              <a:t>i.i.d</a:t>
            </a:r>
            <a:r>
              <a:rPr lang="en-US" dirty="0"/>
              <a:t>. drawn from the same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82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 and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4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4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57-7A63-E148-9518-048038D6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Program Eligibility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[Camacho and Conover, 2012]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F1FF3-686F-AB4F-8BDE-87E1ED27C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06" y="1421613"/>
            <a:ext cx="4155739" cy="26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D6FDD-55F6-0248-A1CD-D4A9777E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62" y="1351719"/>
            <a:ext cx="4235870" cy="275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DEECB-6211-A34D-9738-E90FE66DB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05" y="4140623"/>
            <a:ext cx="4052351" cy="268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FB99E-C355-9A48-8609-DC5D914CF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362" y="4037408"/>
            <a:ext cx="4299191" cy="285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7AEB01-4B75-5741-84AC-4F4B956669BC}"/>
              </a:ext>
            </a:extLst>
          </p:cNvPr>
          <p:cNvSpPr txBox="1">
            <a:spLocks/>
          </p:cNvSpPr>
          <p:nvPr/>
        </p:nvSpPr>
        <p:spPr>
          <a:xfrm>
            <a:off x="1845258" y="2647946"/>
            <a:ext cx="9403437" cy="238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Goodhart’s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3600" dirty="0"/>
              <a:t>“If a measure becomes the public’s goal, </a:t>
            </a:r>
            <a:br>
              <a:rPr lang="en-US" sz="3600" dirty="0"/>
            </a:br>
            <a:r>
              <a:rPr lang="en-US" sz="3600" dirty="0"/>
              <a:t>it is no longer a good measure.”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5839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lege Admission Factors - YouTube">
            <a:extLst>
              <a:ext uri="{FF2B5EF4-FFF2-40B4-BE49-F238E27FC236}">
                <a16:creationId xmlns:a16="http://schemas.microsoft.com/office/drawing/2014/main" id="{EAE58773-A129-5346-8002-C68A2253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29350"/>
            <a:ext cx="4846320" cy="272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World University Rankings explained | Times Higher Education (THE)">
            <a:extLst>
              <a:ext uri="{FF2B5EF4-FFF2-40B4-BE49-F238E27FC236}">
                <a16:creationId xmlns:a16="http://schemas.microsoft.com/office/drawing/2014/main" id="{9C025C84-FC6E-ED4B-86A7-2E9CB074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13" y="811983"/>
            <a:ext cx="6976287" cy="52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9" y="4014293"/>
            <a:ext cx="3195983" cy="24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B19-8F0D-3E46-AFAA-D4470F5A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E12FA-89D9-1343-A815-81BEFE0A33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142" y="2140779"/>
            <a:ext cx="8274245" cy="301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62D1-2F91-EB4B-B350-5D711EBC0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905" y="2335056"/>
            <a:ext cx="1728025" cy="2666807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5190BE8C-6E01-9949-A89B-7A34879A3914}"/>
              </a:ext>
            </a:extLst>
          </p:cNvPr>
          <p:cNvSpPr/>
          <p:nvPr/>
        </p:nvSpPr>
        <p:spPr>
          <a:xfrm rot="10800000">
            <a:off x="2158917" y="5209021"/>
            <a:ext cx="8006372" cy="874419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7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F16F-769F-604F-A13B-B5281AE0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0" y="1944226"/>
            <a:ext cx="10725319" cy="1541418"/>
          </a:xfrm>
        </p:spPr>
        <p:txBody>
          <a:bodyPr>
            <a:noAutofit/>
          </a:bodyPr>
          <a:lstStyle/>
          <a:p>
            <a:pPr algn="ctr"/>
            <a:br>
              <a:rPr lang="en-US" sz="4800" dirty="0"/>
            </a:br>
            <a:r>
              <a:rPr lang="en-US" sz="4800" dirty="0"/>
              <a:t>How to take this interaction between ML algorithms and data-holders into account?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FE92F7-50FB-0C4F-9036-BE8503BFED0B}"/>
              </a:ext>
            </a:extLst>
          </p:cNvPr>
          <p:cNvSpPr txBox="1">
            <a:spLocks/>
          </p:cNvSpPr>
          <p:nvPr/>
        </p:nvSpPr>
        <p:spPr>
          <a:xfrm>
            <a:off x="838200" y="3966755"/>
            <a:ext cx="10515600" cy="1541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Game theoretical modeling</a:t>
            </a:r>
          </a:p>
        </p:txBody>
      </p:sp>
    </p:spTree>
    <p:extLst>
      <p:ext uri="{BB962C8B-B14F-4D97-AF65-F5344CB8AC3E}">
        <p14:creationId xmlns:p14="http://schemas.microsoft.com/office/powerpoint/2010/main" val="326373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BD5-4B24-AF4F-AF59-A51B8E1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Theoretical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36B5-5078-4C4E-B95D-EB991E15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4809"/>
          </a:xfrm>
        </p:spPr>
        <p:txBody>
          <a:bodyPr>
            <a:normAutofit/>
          </a:bodyPr>
          <a:lstStyle/>
          <a:p>
            <a:r>
              <a:rPr lang="en-US" dirty="0"/>
              <a:t>Key elements: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Players</a:t>
            </a:r>
            <a:r>
              <a:rPr lang="en-US" dirty="0"/>
              <a:t>:  Jury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(e.g., university)</a:t>
            </a:r>
            <a:r>
              <a:rPr lang="en-US" dirty="0"/>
              <a:t> and Contestants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(student applicants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2"/>
                </a:solidFill>
              </a:rPr>
              <a:t>Actions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First, Jury decides on the machine learning model (binary classification)</a:t>
            </a:r>
          </a:p>
          <a:p>
            <a:pPr lvl="1"/>
            <a:r>
              <a:rPr lang="en-US" dirty="0"/>
              <a:t>Then, Contestant decides how to alter their features based on the model</a:t>
            </a:r>
          </a:p>
          <a:p>
            <a:r>
              <a:rPr lang="en-US" dirty="0">
                <a:solidFill>
                  <a:srgbClr val="C00000"/>
                </a:solidFill>
              </a:rPr>
              <a:t>Payoffs</a:t>
            </a:r>
          </a:p>
          <a:p>
            <a:pPr lvl="1"/>
            <a:r>
              <a:rPr lang="en-US" dirty="0"/>
              <a:t>Jury wants to maximize the probability of </a:t>
            </a:r>
            <a:r>
              <a:rPr lang="en-US" b="1" u="sng" dirty="0"/>
              <a:t>correct</a:t>
            </a:r>
            <a:r>
              <a:rPr lang="en-US" dirty="0"/>
              <a:t> predictions</a:t>
            </a:r>
          </a:p>
          <a:p>
            <a:pPr lvl="1"/>
            <a:r>
              <a:rPr lang="en-US" dirty="0"/>
              <a:t>Contestants want to be </a:t>
            </a:r>
            <a:r>
              <a:rPr lang="en-US" b="1" u="sng" dirty="0"/>
              <a:t>selected</a:t>
            </a:r>
            <a:r>
              <a:rPr lang="en-US" dirty="0"/>
              <a:t> (being predicted as 1)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5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B128-C9C0-984C-A750-5C3D116F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Regularizations in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F8C2-EF3D-7D4B-9FFD-C56E0E0C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3595"/>
          </a:xfrm>
        </p:spPr>
        <p:txBody>
          <a:bodyPr>
            <a:normAutofit/>
          </a:bodyPr>
          <a:lstStyle/>
          <a:p>
            <a:r>
              <a:rPr lang="en-US" dirty="0"/>
              <a:t>Weight-based regularization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Early stopping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Dropout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Adding noises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37768-B40D-204C-81A5-2CE62FF1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53" y="2412865"/>
            <a:ext cx="1723054" cy="1313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A2C44-F119-AD4F-85A6-B16C30BE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53" y="3861060"/>
            <a:ext cx="1368653" cy="1455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8E0EF-E1CC-1D43-BB72-ACB03A4B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098" y="3726124"/>
            <a:ext cx="1405950" cy="14550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01C856-9461-C447-BEA7-A62DF86464B0}"/>
              </a:ext>
            </a:extLst>
          </p:cNvPr>
          <p:cNvCxnSpPr>
            <a:cxnSpLocks/>
          </p:cNvCxnSpPr>
          <p:nvPr/>
        </p:nvCxnSpPr>
        <p:spPr>
          <a:xfrm>
            <a:off x="5736683" y="4656726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8F7BDD0-F8DF-6541-94A2-665EB535A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89" y="5580950"/>
            <a:ext cx="1511983" cy="113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75E083-A3DF-8849-9B86-D7FB4F998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14" y="5255038"/>
            <a:ext cx="2017539" cy="151156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672529-156A-7A41-9DBA-C256F8F0A157}"/>
              </a:ext>
            </a:extLst>
          </p:cNvPr>
          <p:cNvCxnSpPr>
            <a:cxnSpLocks/>
          </p:cNvCxnSpPr>
          <p:nvPr/>
        </p:nvCxnSpPr>
        <p:spPr>
          <a:xfrm>
            <a:off x="5736683" y="6199312"/>
            <a:ext cx="548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" y="1474839"/>
            <a:ext cx="11120664" cy="1037610"/>
          </a:xfrm>
        </p:spPr>
        <p:txBody>
          <a:bodyPr>
            <a:normAutofit/>
          </a:bodyPr>
          <a:lstStyle/>
          <a:p>
            <a:r>
              <a:rPr lang="en-US" sz="5400" dirty="0"/>
              <a:t>More Aspects of Strategic Classification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744E6C-6F85-BB43-8200-B27F41AA1BAB}"/>
              </a:ext>
            </a:extLst>
          </p:cNvPr>
          <p:cNvSpPr txBox="1">
            <a:spLocks/>
          </p:cNvSpPr>
          <p:nvPr/>
        </p:nvSpPr>
        <p:spPr>
          <a:xfrm>
            <a:off x="2165105" y="3429000"/>
            <a:ext cx="11120664" cy="170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Evaluation vs. Incentive</a:t>
            </a:r>
          </a:p>
        </p:txBody>
      </p:sp>
    </p:spTree>
    <p:extLst>
      <p:ext uri="{BB962C8B-B14F-4D97-AF65-F5344CB8AC3E}">
        <p14:creationId xmlns:p14="http://schemas.microsoft.com/office/powerpoint/2010/main" val="4208013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971D-E76E-8647-BFF3-8B7FF06B3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89D-BA2D-C941-A833-AA40144E4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03686" cy="4351338"/>
          </a:xfrm>
        </p:spPr>
        <p:txBody>
          <a:bodyPr/>
          <a:lstStyle/>
          <a:p>
            <a:r>
              <a:rPr lang="en-US" dirty="0"/>
              <a:t>Say that your insurance company wants you to stay healthy (so they can pay less) and decide reward you if you hit the step target on your phone.</a:t>
            </a:r>
          </a:p>
        </p:txBody>
      </p:sp>
      <p:pic>
        <p:nvPicPr>
          <p:cNvPr id="1026" name="Picture 2" descr="Can Running and Other Exercise Boost Immunity? | ACTIVE">
            <a:extLst>
              <a:ext uri="{FF2B5EF4-FFF2-40B4-BE49-F238E27FC236}">
                <a16:creationId xmlns:a16="http://schemas.microsoft.com/office/drawing/2014/main" id="{232C0316-1687-E747-98CA-972B8372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5" y="3298161"/>
            <a:ext cx="3965121" cy="29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03F8A-F205-024A-AEF1-6F54C108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84" y="2851107"/>
            <a:ext cx="5745886" cy="3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2448-DEAB-8847-AA0A-F3F35A14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vs.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3B59-45A1-594C-A233-7575451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Gaming</a:t>
            </a:r>
          </a:p>
          <a:p>
            <a:pPr lvl="1"/>
            <a:r>
              <a:rPr lang="en-US" dirty="0"/>
              <a:t>Alter the decision by manipulating proxy features without changing the underlying label</a:t>
            </a:r>
          </a:p>
          <a:p>
            <a:pPr lvl="2"/>
            <a:r>
              <a:rPr lang="en-US" dirty="0"/>
              <a:t>Unjustifiable or pointless effort</a:t>
            </a:r>
          </a:p>
          <a:p>
            <a:pPr lvl="2"/>
            <a:r>
              <a:rPr lang="en-US" dirty="0"/>
              <a:t>What’s considered in the required reading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Improvement</a:t>
            </a:r>
          </a:p>
          <a:p>
            <a:pPr lvl="1"/>
            <a:r>
              <a:rPr lang="en-US" dirty="0"/>
              <a:t>Change the decision by manipulation that changes the underlying label</a:t>
            </a:r>
          </a:p>
          <a:p>
            <a:pPr lvl="2"/>
            <a:r>
              <a:rPr lang="en-US" dirty="0"/>
              <a:t>Maybe this is the positive effect that we want to utilize</a:t>
            </a:r>
          </a:p>
        </p:txBody>
      </p:sp>
    </p:spTree>
    <p:extLst>
      <p:ext uri="{BB962C8B-B14F-4D97-AF65-F5344CB8AC3E}">
        <p14:creationId xmlns:p14="http://schemas.microsoft.com/office/powerpoint/2010/main" val="301233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3F0-721D-3D4F-81C2-27DF4BB7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Purposes of Decision Rules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D054-3DBF-244F-8BF1-88108E902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evaluate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there is a true </a:t>
            </a:r>
            <a:r>
              <a:rPr lang="en-US" dirty="0">
                <a:solidFill>
                  <a:srgbClr val="C00000"/>
                </a:solidFill>
              </a:rPr>
              <a:t>unobservable quality </a:t>
            </a:r>
            <a:r>
              <a:rPr lang="en-US" dirty="0"/>
              <a:t>that we care about</a:t>
            </a:r>
          </a:p>
          <a:p>
            <a:pPr lvl="2"/>
            <a:r>
              <a:rPr lang="en-US" dirty="0"/>
              <a:t>e.g., whether the student will succeed or not</a:t>
            </a:r>
          </a:p>
          <a:p>
            <a:pPr lvl="1"/>
            <a:r>
              <a:rPr lang="en-US" dirty="0"/>
              <a:t>Unobservable quality leads </a:t>
            </a:r>
            <a:r>
              <a:rPr lang="en-US" dirty="0">
                <a:solidFill>
                  <a:srgbClr val="C00000"/>
                </a:solidFill>
              </a:rPr>
              <a:t>to observable but manipulatable features</a:t>
            </a:r>
          </a:p>
          <a:p>
            <a:pPr lvl="1"/>
            <a:r>
              <a:rPr lang="en-US" dirty="0"/>
              <a:t>Aims to classify based on the true quality with </a:t>
            </a:r>
            <a:r>
              <a:rPr lang="en-US" dirty="0">
                <a:solidFill>
                  <a:srgbClr val="C00000"/>
                </a:solidFill>
              </a:rPr>
              <a:t>gaming</a:t>
            </a:r>
            <a:r>
              <a:rPr lang="en-US" dirty="0"/>
              <a:t> behavior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incentivize</a:t>
            </a:r>
            <a:r>
              <a:rPr lang="en-US" dirty="0"/>
              <a:t> the candidates</a:t>
            </a:r>
          </a:p>
          <a:p>
            <a:pPr lvl="1"/>
            <a:r>
              <a:rPr lang="en-US" dirty="0"/>
              <a:t>Assume the true unobservable quality can be </a:t>
            </a:r>
            <a:r>
              <a:rPr lang="en-US" dirty="0">
                <a:solidFill>
                  <a:srgbClr val="C00000"/>
                </a:solidFill>
              </a:rPr>
              <a:t>improved</a:t>
            </a:r>
          </a:p>
          <a:p>
            <a:pPr lvl="1"/>
            <a:r>
              <a:rPr lang="en-US" dirty="0"/>
              <a:t>Incentivize candidates to perform desired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503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83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5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4318-3F85-4E41-BB61-DF243C2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9E382-D9C1-FB4E-914C-20F6728F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21405"/>
            <a:ext cx="10515600" cy="1168245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 with many layers</a:t>
            </a:r>
          </a:p>
        </p:txBody>
      </p:sp>
    </p:spTree>
    <p:extLst>
      <p:ext uri="{BB962C8B-B14F-4D97-AF65-F5344CB8AC3E}">
        <p14:creationId xmlns:p14="http://schemas.microsoft.com/office/powerpoint/2010/main" val="351686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How do we write a hypothesis in a single-hidden layer NN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(0)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sz="2600" dirty="0"/>
                  <a:t>How do we write a linear model with nonlinear transform</a:t>
                </a:r>
                <a:endParaRPr lang="en-US" sz="26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bHide m:val="on"/>
                            <m:supHide m:val="on"/>
                            <m:ctrlPr>
                              <a:rPr lang="is-I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5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</a:t>
                </a:r>
                <a:r>
                  <a:rPr lang="en-US" dirty="0">
                    <a:solidFill>
                      <a:srgbClr val="C00000"/>
                    </a:solidFill>
                  </a:rPr>
                  <a:t>feature transform</a:t>
                </a:r>
                <a:endParaRPr lang="en-US" dirty="0"/>
              </a:p>
              <a:p>
                <a:pPr lvl="1"/>
                <a:r>
                  <a:rPr lang="en-US" dirty="0"/>
                  <a:t>Shallow learning vs. deep 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44" t="-2267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41866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63" y="2709333"/>
            <a:ext cx="3412003" cy="345858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68400" y="2709333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0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57768</TotalTime>
  <Words>2374</Words>
  <Application>Microsoft Macintosh PowerPoint</Application>
  <PresentationFormat>Widescreen</PresentationFormat>
  <Paragraphs>729</Paragraphs>
  <Slides>63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Networks (NN)</vt:lpstr>
      <vt:lpstr>Forward Propagation and Backpropagation</vt:lpstr>
      <vt:lpstr>Regularizations in Neural Networks</vt:lpstr>
      <vt:lpstr>Today’s Lecture</vt:lpstr>
      <vt:lpstr>Deep Learning</vt:lpstr>
      <vt:lpstr>Single Hidden-Layer Neural Network</vt:lpstr>
      <vt:lpstr>Deep Neural Network</vt:lpstr>
      <vt:lpstr>Convolutional Neural Networks (CNN)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Convolutional Filters</vt:lpstr>
      <vt:lpstr>Connection to Neural Networks</vt:lpstr>
      <vt:lpstr>Pooling Layers</vt:lpstr>
      <vt:lpstr>Convolutional Neural Networks (CNN)</vt:lpstr>
      <vt:lpstr>Another Example Network Structure [Safe to Skip for the Exam]</vt:lpstr>
      <vt:lpstr>Some Techniques in Improving Deep Learning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Autoencoders</vt:lpstr>
      <vt:lpstr>Autoencoders</vt:lpstr>
      <vt:lpstr>Autoencoders</vt:lpstr>
      <vt:lpstr>Autoencoder</vt:lpstr>
      <vt:lpstr>Cool Stuffs for Deep Learning</vt:lpstr>
      <vt:lpstr>Generative Adversarial Nets (GAN)</vt:lpstr>
      <vt:lpstr>PowerPoint Presentation</vt:lpstr>
      <vt:lpstr>Style Transfer </vt:lpstr>
      <vt:lpstr>A Quick Flashback to RBF</vt:lpstr>
      <vt:lpstr>RBF Function</vt:lpstr>
      <vt:lpstr>More Discussion on RBF</vt:lpstr>
      <vt:lpstr>More Discussion on RBF</vt:lpstr>
      <vt:lpstr>Machine Learning Life Cycle</vt:lpstr>
      <vt:lpstr>Machine Learning Lifecycle</vt:lpstr>
      <vt:lpstr>Machine Learning Lifecycle</vt:lpstr>
      <vt:lpstr>Machine Learning Lifecycle</vt:lpstr>
      <vt:lpstr>Strategic Classification</vt:lpstr>
      <vt:lpstr>Supervised Learning</vt:lpstr>
      <vt:lpstr>Example: Spam Filter</vt:lpstr>
      <vt:lpstr>Example: Spam Filter</vt:lpstr>
      <vt:lpstr>Example: Spam Filter</vt:lpstr>
      <vt:lpstr>Social Program Eligibility [Camacho and Conover, 2012] </vt:lpstr>
      <vt:lpstr>PowerPoint Presentation</vt:lpstr>
      <vt:lpstr>PowerPoint Presentation</vt:lpstr>
      <vt:lpstr>Strategic Classification</vt:lpstr>
      <vt:lpstr>Machine Learning Lifecycle</vt:lpstr>
      <vt:lpstr> How to take this interaction between ML algorithms and data-holders into account?</vt:lpstr>
      <vt:lpstr>Game Theoretical Modeling</vt:lpstr>
      <vt:lpstr>More Aspects of Strategic Classification</vt:lpstr>
      <vt:lpstr>Types of Manipulations</vt:lpstr>
      <vt:lpstr>Gaming vs. Improvement</vt:lpstr>
      <vt:lpstr>The Purposes of Decision Rules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5311</cp:revision>
  <cp:lastPrinted>2020-04-16T16:21:56Z</cp:lastPrinted>
  <dcterms:created xsi:type="dcterms:W3CDTF">2017-08-24T15:35:37Z</dcterms:created>
  <dcterms:modified xsi:type="dcterms:W3CDTF">2022-11-28T01:42:48Z</dcterms:modified>
</cp:coreProperties>
</file>